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97" r:id="rId1"/>
    <p:sldMasterId id="2147483798" r:id="rId2"/>
    <p:sldMasterId id="2147483799" r:id="rId3"/>
  </p:sldMasterIdLst>
  <p:notesMasterIdLst>
    <p:notesMasterId r:id="rId11"/>
  </p:notesMasterIdLst>
  <p:sldIdLst>
    <p:sldId id="361" r:id="rId4"/>
    <p:sldId id="257" r:id="rId5"/>
    <p:sldId id="262" r:id="rId6"/>
    <p:sldId id="282" r:id="rId7"/>
    <p:sldId id="302" r:id="rId8"/>
    <p:sldId id="305" r:id="rId9"/>
    <p:sldId id="306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tableStyles" Target="tableStyle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128dbe8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12128dbe8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para la primera clase (después no va).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20b44b0dae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20b44b0dae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20b44b0dae_0_1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g120b44b0dae_0_1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25637c3d2b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1" name="Google Shape;721;g125637c3d2b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0b44b0dae_0_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7" name="Google Shape;887;g120b44b0dae_0_1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b44b0dae_0_1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3" name="Google Shape;903;g120b44b0dae_0_1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20b44b0dae_0_1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8" name="Google Shape;908;g120b44b0dae_0_1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x">
  <p:cSld name="TITLE_AND_BODY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3687" y="1942375"/>
            <a:ext cx="4516625" cy="12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6">
  <p:cSld name="CUSTOM_3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/>
          <p:nvPr/>
        </p:nvSpPr>
        <p:spPr>
          <a:xfrm>
            <a:off x="3626850" y="1163625"/>
            <a:ext cx="2157900" cy="3138600"/>
          </a:xfrm>
          <a:prstGeom prst="rect">
            <a:avLst/>
          </a:prstGeom>
          <a:noFill/>
          <a:ln w="38100" cap="flat" cmpd="sng">
            <a:solidFill>
              <a:srgbClr val="3CE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" name="Google Shape;5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6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16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0;p16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16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16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" name="Google Shape;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/>
          <p:nvPr/>
        </p:nvSpPr>
        <p:spPr>
          <a:xfrm>
            <a:off x="1243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" name="Google Shape;66;p16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16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6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6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6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16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6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16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i="1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sz="3600" i="1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">
  <p:cSld name="CUSTOM_3"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5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6">
  <p:cSld name="CUSTOM_5"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8">
  <p:cSld name="CUSTOM_7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761250" y="3709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857250" y="17817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7">
  <p:cSld name="CUSTOM_8">
    <p:bg>
      <p:bgPr>
        <a:solidFill>
          <a:srgbClr val="3CEFAB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761250" y="13615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1"/>
          </p:nvPr>
        </p:nvSpPr>
        <p:spPr>
          <a:xfrm>
            <a:off x="857250" y="26961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5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6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i="1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sz="6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 1">
  <p:cSld name="TITLE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5">
  <p:cSld name="TITLE_AND_BODY_5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6">
  <p:cSld name="TITLE_AND_BODY_6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7">
  <p:cSld name="TITLE_AND_BODY_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9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0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4" name="Google Shape;144;p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5" name="Google Shape;14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3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8" name="Google Shape;148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9" name="Google Shape;149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4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2" name="Google Shape;152;p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3" name="Google Shape;153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TITLE_5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6" name="Google Shape;156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4">
  <p:cSld name="TITLE_6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4" name="Google Shape;164;p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7">
  <p:cSld name="TITLE_7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168" name="Google Shape;168;p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9" name="Google Shape;16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2">
  <p:cSld name="TITLE_AND_BODY_1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3" name="Google Shape;173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4">
  <p:cSld name="TITLE_AND_BODY_13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2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2">
  <p:cSld name="SECTION_HEADER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3">
  <p:cSld name="SECTION_HEADER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4">
  <p:cSld name="SECTION_HEADER_1_1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4">
  <p:cSld name="SECTION_HEADER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67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9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7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7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74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3" name="Google Shape;253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4" r:id="rId34"/>
    <p:sldLayoutId id="2147483696" r:id="rId35"/>
    <p:sldLayoutId id="2147483697" r:id="rId36"/>
    <p:sldLayoutId id="2147483698" r:id="rId37"/>
    <p:sldLayoutId id="2147483701" r:id="rId38"/>
    <p:sldLayoutId id="2147483702" r:id="rId39"/>
    <p:sldLayoutId id="2147483704" r:id="rId40"/>
    <p:sldLayoutId id="2147483706" r:id="rId41"/>
    <p:sldLayoutId id="2147483708" r:id="rId42"/>
    <p:sldLayoutId id="2147483709" r:id="rId4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3" r:id="rId2"/>
    <p:sldLayoutId id="2147483714" r:id="rId3"/>
    <p:sldLayoutId id="2147483715" r:id="rId4"/>
    <p:sldLayoutId id="2147483718" r:id="rId5"/>
    <p:sldLayoutId id="214748372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egopolverelli/servidorAlumnosCursosMongoDB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1"/>
          <p:cNvSpPr txBox="1"/>
          <p:nvPr/>
        </p:nvSpPr>
        <p:spPr>
          <a:xfrm>
            <a:off x="1127531" y="1670671"/>
            <a:ext cx="6651422" cy="1098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6600" b="1" i="0" u="none" strike="noStrike" cap="none" dirty="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Bienvenidos</a:t>
            </a:r>
            <a:endParaRPr sz="66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570;p162">
            <a:extLst>
              <a:ext uri="{FF2B5EF4-FFF2-40B4-BE49-F238E27FC236}">
                <a16:creationId xmlns:a16="http://schemas.microsoft.com/office/drawing/2014/main" id="{4F2F41D2-DCF4-8E3D-EC29-24188014FF54}"/>
              </a:ext>
            </a:extLst>
          </p:cNvPr>
          <p:cNvSpPr txBox="1"/>
          <p:nvPr/>
        </p:nvSpPr>
        <p:spPr>
          <a:xfrm>
            <a:off x="1199807" y="2557770"/>
            <a:ext cx="6221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03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800" b="1" i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unos minutos arrancamos…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57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57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sz="4000" b="1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4" name="Google Shape;494;p157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5" name="Google Shape;495;p157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62"/>
          <p:cNvSpPr txBox="1"/>
          <p:nvPr/>
        </p:nvSpPr>
        <p:spPr>
          <a:xfrm>
            <a:off x="1199807" y="1168980"/>
            <a:ext cx="6383022" cy="2733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03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" sz="32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800" b="1" i="0" u="none" strike="noStrike" cap="none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Passport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800" b="1" i="0" u="none" strike="noStrike" cap="none" dirty="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Autenticación – </a:t>
            </a:r>
            <a:r>
              <a:rPr lang="es-AR" sz="4800" b="1" i="1" u="none" strike="noStrike" cap="none" dirty="0">
                <a:solidFill>
                  <a:schemeClr val="bg1"/>
                </a:solidFill>
                <a:latin typeface="Constantia" panose="02030602050306030303" pitchFamily="18" charset="0"/>
                <a:ea typeface="DM Sans"/>
                <a:cs typeface="DM Sans"/>
                <a:sym typeface="DM Sans"/>
              </a:rPr>
              <a:t>JWT</a:t>
            </a:r>
            <a:br>
              <a:rPr lang="es-AR" sz="4800" b="1" i="1" u="none" strike="noStrike" cap="none" dirty="0">
                <a:solidFill>
                  <a:schemeClr val="bg1"/>
                </a:solidFill>
                <a:latin typeface="Constantia" panose="02030602050306030303" pitchFamily="18" charset="0"/>
                <a:ea typeface="DM Sans"/>
                <a:cs typeface="DM Sans"/>
                <a:sym typeface="DM Sans"/>
              </a:rPr>
            </a:br>
            <a:r>
              <a:rPr lang="es-AR" sz="2400" b="1" u="none" strike="noStrike" cap="none" dirty="0">
                <a:solidFill>
                  <a:schemeClr val="bg1"/>
                </a:solidFill>
                <a:latin typeface="DM Sans" pitchFamily="2" charset="0"/>
                <a:ea typeface="DM Sans"/>
                <a:cs typeface="DM Sans"/>
                <a:sym typeface="DM Sans"/>
              </a:rPr>
              <a:t>Finalización ejercicio </a:t>
            </a:r>
            <a:r>
              <a:rPr lang="es-AR" sz="2400" b="1" u="none" strike="noStrike" cap="none" dirty="0" err="1">
                <a:solidFill>
                  <a:schemeClr val="bg1"/>
                </a:solidFill>
                <a:latin typeface="DM Sans" pitchFamily="2" charset="0"/>
                <a:ea typeface="DM Sans"/>
                <a:cs typeface="DM Sans"/>
                <a:sym typeface="DM Sans"/>
              </a:rPr>
              <a:t>afterClass</a:t>
            </a:r>
            <a:r>
              <a:rPr lang="es-AR" sz="2400" b="1" u="none" strike="noStrike" cap="none" dirty="0">
                <a:solidFill>
                  <a:schemeClr val="bg1"/>
                </a:solidFill>
                <a:latin typeface="DM Sans" pitchFamily="2" charset="0"/>
                <a:ea typeface="DM Sans"/>
                <a:cs typeface="DM Sans"/>
                <a:sym typeface="DM Sans"/>
              </a:rPr>
              <a:t> anterior</a:t>
            </a:r>
            <a:endParaRPr sz="2400" b="1" u="none" strike="noStrike" cap="none" dirty="0">
              <a:solidFill>
                <a:schemeClr val="bg1"/>
              </a:solidFill>
              <a:latin typeface="DM Sans" pitchFamily="2" charset="0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82"/>
          <p:cNvSpPr txBox="1"/>
          <p:nvPr/>
        </p:nvSpPr>
        <p:spPr>
          <a:xfrm>
            <a:off x="383383" y="424278"/>
            <a:ext cx="4730100" cy="627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Consigna:</a:t>
            </a:r>
            <a:endParaRPr sz="40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4" name="Google Shape;724;p182"/>
          <p:cNvSpPr txBox="1"/>
          <p:nvPr/>
        </p:nvSpPr>
        <p:spPr>
          <a:xfrm>
            <a:off x="442856" y="1059335"/>
            <a:ext cx="6062021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Partiendo del </a:t>
            </a:r>
            <a:r>
              <a:rPr lang="es-AR" sz="1800" dirty="0">
                <a:latin typeface="DM Sans"/>
                <a:ea typeface="DM Sans"/>
                <a:cs typeface="DM Sans"/>
                <a:sym typeface="DM Sans"/>
                <a:hlinkClick r:id="rId3"/>
              </a:rPr>
              <a:t>servidor de ejemplo dado</a:t>
            </a: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, agregar un sistema de registro / </a:t>
            </a:r>
            <a:r>
              <a:rPr lang="es-AR" sz="1800" dirty="0" err="1">
                <a:latin typeface="DM Sans"/>
                <a:ea typeface="DM Sans"/>
                <a:cs typeface="DM Sans"/>
                <a:sym typeface="DM Sans"/>
              </a:rPr>
              <a:t>login</a:t>
            </a: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, con </a:t>
            </a:r>
            <a:r>
              <a:rPr lang="es-AR" sz="1800" dirty="0" err="1">
                <a:latin typeface="DM Sans"/>
                <a:ea typeface="DM Sans"/>
                <a:cs typeface="DM Sans"/>
                <a:sym typeface="DM Sans"/>
              </a:rPr>
              <a:t>jwt</a:t>
            </a: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800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724;p182">
            <a:extLst>
              <a:ext uri="{FF2B5EF4-FFF2-40B4-BE49-F238E27FC236}">
                <a16:creationId xmlns:a16="http://schemas.microsoft.com/office/drawing/2014/main" id="{32D540E0-87E4-3823-0456-2735E447720F}"/>
              </a:ext>
            </a:extLst>
          </p:cNvPr>
          <p:cNvSpPr txBox="1"/>
          <p:nvPr/>
        </p:nvSpPr>
        <p:spPr>
          <a:xfrm>
            <a:off x="446576" y="1694958"/>
            <a:ext cx="5054691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Utilizar </a:t>
            </a:r>
            <a:r>
              <a:rPr lang="es-AR" sz="1800" dirty="0" err="1">
                <a:latin typeface="DM Sans"/>
                <a:ea typeface="DM Sans"/>
                <a:cs typeface="DM Sans"/>
                <a:sym typeface="DM Sans"/>
              </a:rPr>
              <a:t>passport</a:t>
            </a: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 para la implementación.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Agregar autenticación a las rutas de alumnos. Añadir un middleware de autorización que solo permita realizar </a:t>
            </a:r>
            <a:r>
              <a:rPr lang="es-AR" sz="1800" dirty="0" err="1">
                <a:latin typeface="DM Sans"/>
                <a:ea typeface="DM Sans"/>
                <a:cs typeface="DM Sans"/>
                <a:sym typeface="DM Sans"/>
              </a:rPr>
              <a:t>inscripciónes</a:t>
            </a: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 a usuarios con rol “</a:t>
            </a:r>
            <a:r>
              <a:rPr lang="es-AR" sz="1800" dirty="0" err="1">
                <a:latin typeface="DM Sans"/>
                <a:ea typeface="DM Sans"/>
                <a:cs typeface="DM Sans"/>
                <a:sym typeface="DM Sans"/>
              </a:rPr>
              <a:t>admin</a:t>
            </a: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”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Agregar una ruta /api/</a:t>
            </a:r>
            <a:r>
              <a:rPr lang="es-AR" sz="1800" dirty="0" err="1">
                <a:latin typeface="DM Sans"/>
                <a:ea typeface="DM Sans"/>
                <a:cs typeface="DM Sans"/>
                <a:sym typeface="DM Sans"/>
              </a:rPr>
              <a:t>sessions</a:t>
            </a: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/</a:t>
            </a:r>
            <a:r>
              <a:rPr lang="es-AR" sz="1800" dirty="0" err="1">
                <a:latin typeface="DM Sans"/>
                <a:ea typeface="DM Sans"/>
                <a:cs typeface="DM Sans"/>
                <a:sym typeface="DM Sans"/>
              </a:rPr>
              <a:t>current</a:t>
            </a: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, que retorne un </a:t>
            </a:r>
            <a:r>
              <a:rPr lang="es-AR" sz="1800" dirty="0" err="1">
                <a:latin typeface="DM Sans"/>
                <a:ea typeface="DM Sans"/>
                <a:cs typeface="DM Sans"/>
                <a:sym typeface="DM Sans"/>
              </a:rPr>
              <a:t>json</a:t>
            </a: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 con la información del usuario actualmente autenticado.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Reorganizar el servidor en capas, incluyendo MVC, capa de </a:t>
            </a:r>
            <a:r>
              <a:rPr lang="es-AR" sz="1800" dirty="0" err="1">
                <a:latin typeface="DM Sans"/>
                <a:ea typeface="DM Sans"/>
                <a:cs typeface="DM Sans"/>
                <a:sym typeface="DM Sans"/>
              </a:rPr>
              <a:t>routing</a:t>
            </a: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, y capa de servicio.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2E4E956-62F3-5BCD-1D08-2F1985A93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587" y="1814773"/>
            <a:ext cx="3276884" cy="2019475"/>
          </a:xfrm>
          <a:prstGeom prst="rect">
            <a:avLst/>
          </a:prstGeom>
        </p:spPr>
      </p:pic>
      <p:sp>
        <p:nvSpPr>
          <p:cNvPr id="3" name="Google Shape;724;p182">
            <a:extLst>
              <a:ext uri="{FF2B5EF4-FFF2-40B4-BE49-F238E27FC236}">
                <a16:creationId xmlns:a16="http://schemas.microsoft.com/office/drawing/2014/main" id="{90EAEF4E-BED6-F3A9-FD29-35E26F972BB8}"/>
              </a:ext>
            </a:extLst>
          </p:cNvPr>
          <p:cNvSpPr txBox="1"/>
          <p:nvPr/>
        </p:nvSpPr>
        <p:spPr>
          <a:xfrm>
            <a:off x="446576" y="4467873"/>
            <a:ext cx="739644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Configurar variables de entorno para </a:t>
            </a:r>
            <a:r>
              <a:rPr lang="es-AR" sz="1800" dirty="0" err="1">
                <a:latin typeface="DM Sans"/>
                <a:ea typeface="DM Sans"/>
                <a:cs typeface="DM Sans"/>
                <a:sym typeface="DM Sans"/>
              </a:rPr>
              <a:t>MongoURL</a:t>
            </a: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s-AR" sz="1800" dirty="0" err="1">
                <a:latin typeface="DM Sans"/>
                <a:ea typeface="DM Sans"/>
                <a:cs typeface="DM Sans"/>
                <a:sym typeface="DM Sans"/>
              </a:rPr>
              <a:t>dbName</a:t>
            </a: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, y </a:t>
            </a:r>
            <a:r>
              <a:rPr lang="es-AR" sz="1800" dirty="0" err="1">
                <a:latin typeface="DM Sans"/>
                <a:ea typeface="DM Sans"/>
                <a:cs typeface="DM Sans"/>
                <a:sym typeface="DM Sans"/>
              </a:rPr>
              <a:t>secret</a:t>
            </a: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800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" name="Google Shape;724;p182">
            <a:extLst>
              <a:ext uri="{FF2B5EF4-FFF2-40B4-BE49-F238E27FC236}">
                <a16:creationId xmlns:a16="http://schemas.microsoft.com/office/drawing/2014/main" id="{3A4DBD2A-5A58-36D2-657A-EFE23FDEBD0E}"/>
              </a:ext>
            </a:extLst>
          </p:cNvPr>
          <p:cNvSpPr txBox="1"/>
          <p:nvPr/>
        </p:nvSpPr>
        <p:spPr>
          <a:xfrm>
            <a:off x="424273" y="22273"/>
            <a:ext cx="606202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Ejercicio:</a:t>
            </a:r>
            <a:endParaRPr sz="1800" dirty="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20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05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 b="0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206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derhous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2860</TotalTime>
  <Words>241</Words>
  <Application>Microsoft Office PowerPoint</Application>
  <PresentationFormat>Presentación en pantalla (16:9)</PresentationFormat>
  <Paragraphs>26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7</vt:i4>
      </vt:variant>
    </vt:vector>
  </HeadingPairs>
  <TitlesOfParts>
    <vt:vector size="15" baseType="lpstr">
      <vt:lpstr>Anton</vt:lpstr>
      <vt:lpstr>Arial</vt:lpstr>
      <vt:lpstr>Constantia</vt:lpstr>
      <vt:lpstr>DM Sans</vt:lpstr>
      <vt:lpstr>Helvetica Neue Light</vt:lpstr>
      <vt:lpstr>Simple Light</vt:lpstr>
      <vt:lpstr>Coderhouse</vt:lpstr>
      <vt:lpstr>Coder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R. Polverelli</dc:creator>
  <cp:lastModifiedBy>Diego R. Polverelli</cp:lastModifiedBy>
  <cp:revision>51</cp:revision>
  <dcterms:modified xsi:type="dcterms:W3CDTF">2024-11-01T00:11:37Z</dcterms:modified>
</cp:coreProperties>
</file>